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1" r:id="rId8"/>
    <p:sldId id="266"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6/19/2017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May </a:t>
            </a:r>
            <a:r>
              <a:rPr lang="en-US" sz="3600" dirty="0" smtClean="0">
                <a:solidFill>
                  <a:schemeClr val="accent6">
                    <a:lumMod val="75000"/>
                  </a:schemeClr>
                </a:solidFill>
              </a:rPr>
              <a:t>2017 </a:t>
            </a:r>
            <a:r>
              <a:rPr lang="en-US" sz="3600" dirty="0" smtClean="0">
                <a:solidFill>
                  <a:schemeClr val="accent6">
                    <a:lumMod val="75000"/>
                  </a:schemeClr>
                </a:solidFill>
              </a:rPr>
              <a:t>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6144759"/>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smtClean="0">
                <a:latin typeface="Calibri" panose="020F0502020204030204" pitchFamily="34" charset="0"/>
                <a:ea typeface="Calibri" panose="020F0502020204030204" pitchFamily="34" charset="0"/>
                <a:cs typeface="Times New Roman" panose="02020603050405020304" pitchFamily="18" charset="0"/>
              </a:rPr>
              <a:t>WIS Portables </a:t>
            </a: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Portables will be delivered Monday and Tuesday 6/26 &amp; 6/27. It will take approximately 4 days to join, level connect the buildings. This week we are getting all of the plumbing under the buildings completed and have started the rough in for main electrical and fire/data and simplex. After the buildings are in, it will talk another 3 weeks to complete the low voltage runs, terminate plumbing, install carpeting, ramps and stairs. When the facilitation is complete and all systems are tested, then its time to add furniture and kids! Shooting for occupancy permit the week of 7 August.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smtClean="0">
                <a:latin typeface="Calibri" panose="020F0502020204030204" pitchFamily="34" charset="0"/>
                <a:ea typeface="Calibri" panose="020F0502020204030204" pitchFamily="34" charset="0"/>
                <a:cs typeface="Times New Roman" panose="02020603050405020304" pitchFamily="18" charset="0"/>
              </a:rPr>
              <a:t>Roofing Options </a:t>
            </a: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I have been working with a supplier from GE silicones division that provides a roll on roof coating. Depending on the film thickness they will provide a 10, 15 or 20 year guarantee</a:t>
            </a:r>
            <a:r>
              <a:rPr lang="en-US" dirty="0" smtClean="0">
                <a:latin typeface="Calibri" panose="020F0502020204030204" pitchFamily="34" charset="0"/>
                <a:ea typeface="Calibri" panose="020F0502020204030204" pitchFamily="34" charset="0"/>
                <a:cs typeface="Times New Roman" panose="02020603050405020304" pitchFamily="18" charset="0"/>
              </a:rPr>
              <a:t>. This may be a great option for some of our roofs that are fatigued but the roof decking and framing beneath are in good shape. I have asked for a sample of this product to test. </a:t>
            </a: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smtClean="0">
                <a:latin typeface="Calibri" panose="020F0502020204030204" pitchFamily="34" charset="0"/>
                <a:ea typeface="Calibri" panose="020F0502020204030204" pitchFamily="34" charset="0"/>
                <a:cs typeface="Times New Roman" panose="02020603050405020304" pitchFamily="18" charset="0"/>
              </a:rPr>
              <a:t>LED lighting Update </a:t>
            </a: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Meet with Rob Salberg from Cowlitz PUD regarding the LED project. We can do this project in house and get reimbursed for our own labor to install. The cost for the bulbs is almost identical to the incentive of $3220 so the ROI on this project will be immediate.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696" y="1144046"/>
            <a:ext cx="11719775" cy="5632311"/>
          </a:xfrm>
          <a:prstGeom prst="rect">
            <a:avLst/>
          </a:prstGeom>
        </p:spPr>
        <p:txBody>
          <a:bodyPr wrap="square">
            <a:spAutoFit/>
          </a:bodyPr>
          <a:lstStyle/>
          <a:p>
            <a:r>
              <a:rPr lang="en-US" u="sng" dirty="0" smtClean="0"/>
              <a:t>Card </a:t>
            </a:r>
            <a:r>
              <a:rPr lang="en-US" u="sng" dirty="0"/>
              <a:t>key access system </a:t>
            </a:r>
            <a:endParaRPr lang="en-US" dirty="0"/>
          </a:p>
          <a:p>
            <a:r>
              <a:rPr lang="en-US" dirty="0" smtClean="0"/>
              <a:t>WPS, WMS and WIS are all on the card key access system, We are now moving toward rekeying of the exterior doors. We are trying to complete this work with staff resources to cut cost. We have cores prepped for the WMS campus, then we will prep cores for balance of the schools.   </a:t>
            </a:r>
            <a:r>
              <a:rPr lang="en-US" dirty="0"/>
              <a:t> </a:t>
            </a:r>
            <a:endParaRPr lang="en-US" dirty="0" smtClean="0"/>
          </a:p>
          <a:p>
            <a:endParaRPr lang="en-US" dirty="0"/>
          </a:p>
          <a:p>
            <a:r>
              <a:rPr lang="en-US" u="sng" dirty="0" smtClean="0"/>
              <a:t>Contractor Handbook</a:t>
            </a:r>
          </a:p>
          <a:p>
            <a:r>
              <a:rPr lang="en-US" dirty="0" smtClean="0"/>
              <a:t>I have struggled a bit with some of our contractors not following basic OSHA safety rules and protocols for work at the schools. There are also additional safety rules that need to be followed due to the children being present. This summer I will create a procedure that details the requirements for contractors working on school property. All contractors performing work at the schools will have to sign and acknowledge that they understand these rules before performing work. This will  help protect the students from injury and help limit our liability due to contractors being injured on school property.    </a:t>
            </a:r>
            <a:endParaRPr lang="en-US" dirty="0"/>
          </a:p>
          <a:p>
            <a:r>
              <a:rPr lang="en-US" dirty="0"/>
              <a:t> </a:t>
            </a:r>
          </a:p>
          <a:p>
            <a:r>
              <a:rPr lang="en-US" u="sng" dirty="0" smtClean="0"/>
              <a:t>Looking forward </a:t>
            </a:r>
          </a:p>
          <a:p>
            <a:r>
              <a:rPr lang="en-US" dirty="0" smtClean="0"/>
              <a:t>My team and I are focused on completing a challenging amount of work over the summer period and are looking forward to starting the next school year with the school finely tuned for the success of our students and staff. In addition to the work, an equal amount of emphasis is being placed on employee development and training this summer. We are kicking off the summer with a training topic on cleaning chemistries and cleaning techniques facilitated by Walter E Nelson. Additionally we will continue to strengthen our occupational health and safety and safety programs. </a:t>
            </a:r>
          </a:p>
          <a:p>
            <a:endParaRPr lang="en-US" dirty="0"/>
          </a:p>
          <a:p>
            <a:r>
              <a:rPr lang="en-US" b="1" dirty="0" smtClean="0"/>
              <a:t>Looking forward to the next school year, only 84 DAYS TO GO!</a:t>
            </a:r>
            <a:endParaRPr lang="en-US" b="1" dirty="0"/>
          </a:p>
        </p:txBody>
      </p:sp>
      <p:sp>
        <p:nvSpPr>
          <p:cNvPr id="6" name="TextBox 5"/>
          <p:cNvSpPr txBox="1"/>
          <p:nvPr/>
        </p:nvSpPr>
        <p:spPr>
          <a:xfrm>
            <a:off x="244696" y="399245"/>
            <a:ext cx="3504677" cy="461665"/>
          </a:xfrm>
          <a:prstGeom prst="rect">
            <a:avLst/>
          </a:prstGeom>
          <a:noFill/>
        </p:spPr>
        <p:txBody>
          <a:bodyPr wrap="none" rtlCol="0">
            <a:spAutoFit/>
          </a:bodyPr>
          <a:lstStyle/>
          <a:p>
            <a:r>
              <a:rPr lang="en-US" sz="2400" i="1" dirty="0" smtClean="0"/>
              <a:t>Facilities Report </a:t>
            </a:r>
            <a:r>
              <a:rPr lang="en-US" sz="2400" i="1" dirty="0" smtClean="0"/>
              <a:t>Continued</a:t>
            </a:r>
            <a:endParaRPr lang="en-US" sz="2400" i="1"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9" name="Content Placeholder 8"/>
          <p:cNvPicPr>
            <a:picLocks noGrp="1" noChangeAspect="1"/>
          </p:cNvPicPr>
          <p:nvPr>
            <p:ph idx="1"/>
          </p:nvPr>
        </p:nvPicPr>
        <p:blipFill>
          <a:blip r:embed="rId2"/>
          <a:stretch>
            <a:fillRect/>
          </a:stretch>
        </p:blipFill>
        <p:spPr>
          <a:xfrm>
            <a:off x="387440" y="1169337"/>
            <a:ext cx="5413996" cy="3931231"/>
          </a:xfrm>
          <a:prstGeom prst="rect">
            <a:avLst/>
          </a:prstGeom>
        </p:spPr>
      </p:pic>
      <p:sp>
        <p:nvSpPr>
          <p:cNvPr id="10" name="TextBox 9"/>
          <p:cNvSpPr txBox="1"/>
          <p:nvPr/>
        </p:nvSpPr>
        <p:spPr>
          <a:xfrm>
            <a:off x="387441" y="5100568"/>
            <a:ext cx="11063628" cy="646331"/>
          </a:xfrm>
          <a:prstGeom prst="rect">
            <a:avLst/>
          </a:prstGeom>
          <a:noFill/>
        </p:spPr>
        <p:txBody>
          <a:bodyPr wrap="square" rtlCol="0">
            <a:spAutoFit/>
          </a:bodyPr>
          <a:lstStyle/>
          <a:p>
            <a:r>
              <a:rPr lang="en-US" dirty="0" smtClean="0"/>
              <a:t>Electrical cost up slightly due to 32 day billing period and running chiller in manual at WHS due to PLC failure. </a:t>
            </a:r>
          </a:p>
          <a:p>
            <a:r>
              <a:rPr lang="en-US" dirty="0" smtClean="0"/>
              <a:t>WMS cost is also elevated, investigating this.  </a:t>
            </a:r>
            <a:endParaRPr lang="en-US" dirty="0"/>
          </a:p>
        </p:txBody>
      </p:sp>
      <p:pic>
        <p:nvPicPr>
          <p:cNvPr id="12" name="Picture 11"/>
          <p:cNvPicPr>
            <a:picLocks noChangeAspect="1"/>
          </p:cNvPicPr>
          <p:nvPr/>
        </p:nvPicPr>
        <p:blipFill>
          <a:blip r:embed="rId3"/>
          <a:stretch>
            <a:fillRect/>
          </a:stretch>
        </p:blipFill>
        <p:spPr>
          <a:xfrm>
            <a:off x="6282295" y="1169336"/>
            <a:ext cx="5509046" cy="3931231"/>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8" y="650248"/>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pic>
        <p:nvPicPr>
          <p:cNvPr id="6" name="Content Placeholder 5"/>
          <p:cNvPicPr>
            <a:picLocks noGrp="1" noChangeAspect="1"/>
          </p:cNvPicPr>
          <p:nvPr>
            <p:ph idx="1"/>
          </p:nvPr>
        </p:nvPicPr>
        <p:blipFill>
          <a:blip r:embed="rId2"/>
          <a:stretch>
            <a:fillRect/>
          </a:stretch>
        </p:blipFill>
        <p:spPr>
          <a:xfrm>
            <a:off x="218798" y="2433931"/>
            <a:ext cx="3440777" cy="2095999"/>
          </a:xfrm>
          <a:prstGeom prst="rect">
            <a:avLst/>
          </a:prstGeom>
        </p:spPr>
      </p:pic>
      <p:pic>
        <p:nvPicPr>
          <p:cNvPr id="7" name="Picture 6"/>
          <p:cNvPicPr>
            <a:picLocks noChangeAspect="1"/>
          </p:cNvPicPr>
          <p:nvPr/>
        </p:nvPicPr>
        <p:blipFill>
          <a:blip r:embed="rId3"/>
          <a:stretch>
            <a:fillRect/>
          </a:stretch>
        </p:blipFill>
        <p:spPr>
          <a:xfrm>
            <a:off x="366990" y="4753837"/>
            <a:ext cx="3304583" cy="1996887"/>
          </a:xfrm>
          <a:prstGeom prst="rect">
            <a:avLst/>
          </a:prstGeom>
        </p:spPr>
      </p:pic>
      <p:pic>
        <p:nvPicPr>
          <p:cNvPr id="15" name="Picture 14"/>
          <p:cNvPicPr>
            <a:picLocks noChangeAspect="1"/>
          </p:cNvPicPr>
          <p:nvPr/>
        </p:nvPicPr>
        <p:blipFill>
          <a:blip r:embed="rId4"/>
          <a:stretch>
            <a:fillRect/>
          </a:stretch>
        </p:blipFill>
        <p:spPr>
          <a:xfrm>
            <a:off x="4156187" y="211933"/>
            <a:ext cx="3841849" cy="2129727"/>
          </a:xfrm>
          <a:prstGeom prst="rect">
            <a:avLst/>
          </a:prstGeom>
        </p:spPr>
      </p:pic>
      <p:pic>
        <p:nvPicPr>
          <p:cNvPr id="16" name="Picture 15"/>
          <p:cNvPicPr>
            <a:picLocks noChangeAspect="1"/>
          </p:cNvPicPr>
          <p:nvPr/>
        </p:nvPicPr>
        <p:blipFill>
          <a:blip r:embed="rId5"/>
          <a:stretch>
            <a:fillRect/>
          </a:stretch>
        </p:blipFill>
        <p:spPr>
          <a:xfrm>
            <a:off x="4156188" y="2433931"/>
            <a:ext cx="3841849" cy="2095999"/>
          </a:xfrm>
          <a:prstGeom prst="rect">
            <a:avLst/>
          </a:prstGeom>
        </p:spPr>
      </p:pic>
      <p:pic>
        <p:nvPicPr>
          <p:cNvPr id="18" name="Picture 17"/>
          <p:cNvPicPr>
            <a:picLocks noChangeAspect="1"/>
          </p:cNvPicPr>
          <p:nvPr/>
        </p:nvPicPr>
        <p:blipFill>
          <a:blip r:embed="rId6"/>
          <a:stretch>
            <a:fillRect/>
          </a:stretch>
        </p:blipFill>
        <p:spPr>
          <a:xfrm>
            <a:off x="4156188" y="4753836"/>
            <a:ext cx="3841848" cy="1996887"/>
          </a:xfrm>
          <a:prstGeom prst="rect">
            <a:avLst/>
          </a:prstGeom>
        </p:spPr>
      </p:pic>
      <p:pic>
        <p:nvPicPr>
          <p:cNvPr id="20" name="Picture 19"/>
          <p:cNvPicPr>
            <a:picLocks noChangeAspect="1"/>
          </p:cNvPicPr>
          <p:nvPr/>
        </p:nvPicPr>
        <p:blipFill>
          <a:blip r:embed="rId7"/>
          <a:stretch>
            <a:fillRect/>
          </a:stretch>
        </p:blipFill>
        <p:spPr>
          <a:xfrm>
            <a:off x="8385247" y="211933"/>
            <a:ext cx="3475074" cy="2129728"/>
          </a:xfrm>
          <a:prstGeom prst="rect">
            <a:avLst/>
          </a:prstGeom>
        </p:spPr>
      </p:pic>
      <p:pic>
        <p:nvPicPr>
          <p:cNvPr id="22" name="Picture 21"/>
          <p:cNvPicPr>
            <a:picLocks noChangeAspect="1"/>
          </p:cNvPicPr>
          <p:nvPr/>
        </p:nvPicPr>
        <p:blipFill>
          <a:blip r:embed="rId8"/>
          <a:stretch>
            <a:fillRect/>
          </a:stretch>
        </p:blipFill>
        <p:spPr>
          <a:xfrm>
            <a:off x="8385247" y="2433931"/>
            <a:ext cx="3475074" cy="2095999"/>
          </a:xfrm>
          <a:prstGeom prst="rect">
            <a:avLst/>
          </a:prstGeom>
        </p:spPr>
      </p:pic>
      <p:sp>
        <p:nvSpPr>
          <p:cNvPr id="3" name="TextBox 2"/>
          <p:cNvSpPr txBox="1"/>
          <p:nvPr/>
        </p:nvSpPr>
        <p:spPr>
          <a:xfrm>
            <a:off x="8385247" y="5102087"/>
            <a:ext cx="3601755" cy="923330"/>
          </a:xfrm>
          <a:prstGeom prst="rect">
            <a:avLst/>
          </a:prstGeom>
          <a:noFill/>
        </p:spPr>
        <p:txBody>
          <a:bodyPr wrap="none" rtlCol="0">
            <a:spAutoFit/>
          </a:bodyPr>
          <a:lstStyle/>
          <a:p>
            <a:r>
              <a:rPr lang="en-US" dirty="0" smtClean="0"/>
              <a:t>Water charts are updated every two</a:t>
            </a:r>
          </a:p>
          <a:p>
            <a:r>
              <a:rPr lang="en-US" dirty="0" smtClean="0"/>
              <a:t>Months, next update to these charts</a:t>
            </a:r>
          </a:p>
          <a:p>
            <a:r>
              <a:rPr lang="en-US" dirty="0" smtClean="0"/>
              <a:t>in July</a:t>
            </a:r>
            <a:endParaRPr lang="en-US" dirty="0"/>
          </a:p>
        </p:txBody>
      </p:sp>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14039" y="729282"/>
            <a:ext cx="10615756" cy="6001643"/>
          </a:xfrm>
          <a:prstGeom prst="rect">
            <a:avLst/>
          </a:prstGeom>
          <a:noFill/>
        </p:spPr>
        <p:txBody>
          <a:bodyPr wrap="square" rtlCol="0">
            <a:spAutoFit/>
          </a:bodyPr>
          <a:lstStyle/>
          <a:p>
            <a:endParaRPr lang="en-US" sz="2000" dirty="0"/>
          </a:p>
          <a:p>
            <a:r>
              <a:rPr lang="en-US" u="sng" dirty="0" smtClean="0"/>
              <a:t>Accidents for the month </a:t>
            </a:r>
          </a:p>
          <a:p>
            <a:r>
              <a:rPr lang="en-US" dirty="0" smtClean="0"/>
              <a:t>There were a total of </a:t>
            </a:r>
            <a:r>
              <a:rPr lang="en-US" dirty="0" smtClean="0"/>
              <a:t>7 </a:t>
            </a:r>
            <a:r>
              <a:rPr lang="en-US" dirty="0" smtClean="0"/>
              <a:t>injuries/incidents in the </a:t>
            </a:r>
            <a:r>
              <a:rPr lang="en-US" dirty="0" smtClean="0"/>
              <a:t>month, </a:t>
            </a:r>
            <a:r>
              <a:rPr lang="en-US" dirty="0" smtClean="0"/>
              <a:t>4 student, </a:t>
            </a:r>
            <a:r>
              <a:rPr lang="en-US" dirty="0" smtClean="0"/>
              <a:t>3 </a:t>
            </a:r>
            <a:r>
              <a:rPr lang="en-US" dirty="0" smtClean="0"/>
              <a:t>Staff  </a:t>
            </a:r>
          </a:p>
          <a:p>
            <a:endParaRPr lang="en-US" u="sng" dirty="0" smtClean="0"/>
          </a:p>
          <a:p>
            <a:r>
              <a:rPr lang="en-US" u="sng" dirty="0" smtClean="0"/>
              <a:t>Staff Accidents/Incidents </a:t>
            </a:r>
            <a:r>
              <a:rPr lang="en-US" u="sng" dirty="0" smtClean="0"/>
              <a:t>(3)</a:t>
            </a:r>
            <a:endParaRPr lang="en-US" u="sng" dirty="0" smtClean="0"/>
          </a:p>
          <a:p>
            <a:pPr marL="342900" indent="-342900">
              <a:buFont typeface="Arial" panose="020B0604020202020204" pitchFamily="34" charset="0"/>
              <a:buChar char="•"/>
            </a:pPr>
            <a:r>
              <a:rPr lang="en-US" dirty="0" smtClean="0"/>
              <a:t>WPS </a:t>
            </a:r>
            <a:r>
              <a:rPr lang="en-US" dirty="0" smtClean="0"/>
              <a:t>– Employee hit </a:t>
            </a:r>
            <a:r>
              <a:rPr lang="en-US" dirty="0" smtClean="0"/>
              <a:t>knees on floor when she misjudged steps and fell</a:t>
            </a:r>
            <a:endParaRPr lang="en-US" dirty="0" smtClean="0"/>
          </a:p>
          <a:p>
            <a:pPr marL="342900" indent="-342900">
              <a:buFont typeface="Arial" panose="020B0604020202020204" pitchFamily="34" charset="0"/>
              <a:buChar char="•"/>
            </a:pPr>
            <a:r>
              <a:rPr lang="en-US" dirty="0" smtClean="0"/>
              <a:t>WPS – Employee </a:t>
            </a:r>
            <a:r>
              <a:rPr lang="en-US" dirty="0" smtClean="0"/>
              <a:t>tore muscle when pushing student on swing</a:t>
            </a:r>
          </a:p>
          <a:p>
            <a:pPr marL="342900" indent="-342900">
              <a:buFont typeface="Arial" panose="020B0604020202020204" pitchFamily="34" charset="0"/>
              <a:buChar char="•"/>
            </a:pPr>
            <a:r>
              <a:rPr lang="en-US" dirty="0" smtClean="0"/>
              <a:t>WPS – Employee strained back while working on ramps for portable building  </a:t>
            </a:r>
            <a:endParaRPr lang="en-US" dirty="0" smtClean="0"/>
          </a:p>
          <a:p>
            <a:endParaRPr lang="en-US" dirty="0"/>
          </a:p>
          <a:p>
            <a:r>
              <a:rPr lang="en-US" u="sng" dirty="0" smtClean="0"/>
              <a:t>Student Accidents/injuries (4) </a:t>
            </a:r>
          </a:p>
          <a:p>
            <a:pPr marL="342900" indent="-342900">
              <a:buFont typeface="Arial" panose="020B0604020202020204" pitchFamily="34" charset="0"/>
              <a:buChar char="•"/>
            </a:pPr>
            <a:r>
              <a:rPr lang="en-US" dirty="0" smtClean="0"/>
              <a:t>WPS </a:t>
            </a:r>
            <a:r>
              <a:rPr lang="en-US" dirty="0" smtClean="0"/>
              <a:t>– Student </a:t>
            </a:r>
            <a:r>
              <a:rPr lang="en-US" dirty="0" smtClean="0"/>
              <a:t>jumped to grab glider, misjudged distance, fell and broke arm  </a:t>
            </a:r>
            <a:endParaRPr lang="en-US" dirty="0" smtClean="0"/>
          </a:p>
          <a:p>
            <a:pPr marL="342900" indent="-342900">
              <a:buFont typeface="Arial" panose="020B0604020202020204" pitchFamily="34" charset="0"/>
              <a:buChar char="•"/>
            </a:pPr>
            <a:r>
              <a:rPr lang="en-US" dirty="0" smtClean="0"/>
              <a:t>WHS – </a:t>
            </a:r>
            <a:r>
              <a:rPr lang="en-US" dirty="0"/>
              <a:t>Student rolled ankle when retrieving a ball </a:t>
            </a:r>
            <a:r>
              <a:rPr lang="en-US" dirty="0" smtClean="0"/>
              <a:t>fracturing her fibula  </a:t>
            </a:r>
            <a:endParaRPr lang="en-US" dirty="0"/>
          </a:p>
          <a:p>
            <a:pPr marL="342900" indent="-342900">
              <a:buFont typeface="Arial" panose="020B0604020202020204" pitchFamily="34" charset="0"/>
              <a:buChar char="•"/>
            </a:pPr>
            <a:r>
              <a:rPr lang="en-US" dirty="0" smtClean="0"/>
              <a:t>WHS  </a:t>
            </a:r>
            <a:r>
              <a:rPr lang="en-US" dirty="0" smtClean="0"/>
              <a:t>- Student </a:t>
            </a:r>
            <a:r>
              <a:rPr lang="en-US" dirty="0" smtClean="0"/>
              <a:t>collided with two others on soccer field, fractured collar bone</a:t>
            </a:r>
          </a:p>
          <a:p>
            <a:pPr marL="342900" indent="-342900">
              <a:buFont typeface="Arial" panose="020B0604020202020204" pitchFamily="34" charset="0"/>
              <a:buChar char="•"/>
            </a:pPr>
            <a:r>
              <a:rPr lang="en-US" dirty="0" smtClean="0"/>
              <a:t>WHS – Football hit students head, sent to doctor as precautionary action (suspected concussion) </a:t>
            </a:r>
            <a:r>
              <a:rPr lang="en-US" dirty="0" smtClean="0"/>
              <a:t>  </a:t>
            </a:r>
          </a:p>
          <a:p>
            <a:pPr marL="342900" indent="-342900">
              <a:buFont typeface="Arial" panose="020B0604020202020204" pitchFamily="34" charset="0"/>
              <a:buChar char="•"/>
            </a:pPr>
            <a:endParaRPr lang="en-US" dirty="0"/>
          </a:p>
          <a:p>
            <a:r>
              <a:rPr lang="en-US" dirty="0" smtClean="0"/>
              <a:t>On a bright note, WPS has made huge leaps reducing and nearly eliminating employee injuries as the result of student behavioral issues. The numbers are quite impressive from a high 21 events in November thru January to 1 event over the last two months.   </a:t>
            </a:r>
            <a:r>
              <a:rPr lang="en-US" dirty="0" smtClean="0"/>
              <a:t>This success is attributed to an effective deployment of a Student Behavior Management System deployed by Ingrid and her team at WPS…WELL DONE!    </a:t>
            </a:r>
            <a:endParaRPr lang="en-US" dirty="0" smtClean="0"/>
          </a:p>
          <a:p>
            <a:endParaRPr lang="en-US" sz="2000" dirty="0"/>
          </a:p>
          <a:p>
            <a:endParaRPr lang="en-US" sz="2000" b="1" u="sng" dirty="0"/>
          </a:p>
        </p:txBody>
      </p:sp>
      <p:sp>
        <p:nvSpPr>
          <p:cNvPr id="5" name="TextBox 4"/>
          <p:cNvSpPr txBox="1"/>
          <p:nvPr/>
        </p:nvSpPr>
        <p:spPr>
          <a:xfrm>
            <a:off x="312110" y="206062"/>
            <a:ext cx="2378985" cy="523220"/>
          </a:xfrm>
          <a:prstGeom prst="rect">
            <a:avLst/>
          </a:prstGeom>
          <a:noFill/>
        </p:spPr>
        <p:txBody>
          <a:bodyPr wrap="none" rtlCol="0">
            <a:spAutoFit/>
          </a:bodyPr>
          <a:lstStyle/>
          <a:p>
            <a:r>
              <a:rPr lang="en-US" sz="2800" i="1" dirty="0" smtClean="0"/>
              <a:t>SAFETY </a:t>
            </a:r>
            <a:r>
              <a:rPr lang="en-US" sz="2800" i="1" dirty="0" smtClean="0"/>
              <a:t>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8" name="Picture 7"/>
          <p:cNvPicPr>
            <a:picLocks noChangeAspect="1"/>
          </p:cNvPicPr>
          <p:nvPr/>
        </p:nvPicPr>
        <p:blipFill>
          <a:blip r:embed="rId3"/>
          <a:stretch>
            <a:fillRect/>
          </a:stretch>
        </p:blipFill>
        <p:spPr>
          <a:xfrm>
            <a:off x="590762" y="3469870"/>
            <a:ext cx="5086046" cy="3018853"/>
          </a:xfrm>
          <a:prstGeom prst="rect">
            <a:avLst/>
          </a:prstGeom>
        </p:spPr>
      </p:pic>
      <p:pic>
        <p:nvPicPr>
          <p:cNvPr id="9" name="Picture 8"/>
          <p:cNvPicPr>
            <a:picLocks noChangeAspect="1"/>
          </p:cNvPicPr>
          <p:nvPr/>
        </p:nvPicPr>
        <p:blipFill>
          <a:blip r:embed="rId4"/>
          <a:stretch>
            <a:fillRect/>
          </a:stretch>
        </p:blipFill>
        <p:spPr>
          <a:xfrm>
            <a:off x="6091866" y="3429000"/>
            <a:ext cx="4986442" cy="3059724"/>
          </a:xfrm>
          <a:prstGeom prst="rect">
            <a:avLst/>
          </a:prstGeom>
        </p:spPr>
      </p:pic>
      <p:pic>
        <p:nvPicPr>
          <p:cNvPr id="10" name="Picture 9"/>
          <p:cNvPicPr>
            <a:picLocks noChangeAspect="1"/>
          </p:cNvPicPr>
          <p:nvPr/>
        </p:nvPicPr>
        <p:blipFill>
          <a:blip r:embed="rId5"/>
          <a:stretch>
            <a:fillRect/>
          </a:stretch>
        </p:blipFill>
        <p:spPr>
          <a:xfrm>
            <a:off x="590762" y="523220"/>
            <a:ext cx="5086046" cy="2786113"/>
          </a:xfrm>
          <a:prstGeom prst="rect">
            <a:avLst/>
          </a:prstGeom>
        </p:spPr>
      </p:pic>
      <p:pic>
        <p:nvPicPr>
          <p:cNvPr id="12" name="Picture 11"/>
          <p:cNvPicPr>
            <a:picLocks noChangeAspect="1"/>
          </p:cNvPicPr>
          <p:nvPr/>
        </p:nvPicPr>
        <p:blipFill>
          <a:blip r:embed="rId6"/>
          <a:stretch>
            <a:fillRect/>
          </a:stretch>
        </p:blipFill>
        <p:spPr>
          <a:xfrm>
            <a:off x="6091866" y="523220"/>
            <a:ext cx="4986442" cy="2755631"/>
          </a:xfrm>
          <a:prstGeom prst="rect">
            <a:avLst/>
          </a:prstGeom>
        </p:spPr>
      </p:pic>
    </p:spTree>
    <p:extLst>
      <p:ext uri="{BB962C8B-B14F-4D97-AF65-F5344CB8AC3E}">
        <p14:creationId xmlns:p14="http://schemas.microsoft.com/office/powerpoint/2010/main" val="124918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44350" y="2316130"/>
            <a:ext cx="6065949" cy="4307716"/>
          </a:xfrm>
          <a:prstGeom prst="rect">
            <a:avLst/>
          </a:prstGeom>
        </p:spPr>
      </p:pic>
      <p:sp>
        <p:nvSpPr>
          <p:cNvPr id="7" name="TextBox 6"/>
          <p:cNvSpPr txBox="1"/>
          <p:nvPr/>
        </p:nvSpPr>
        <p:spPr>
          <a:xfrm>
            <a:off x="257577" y="1899144"/>
            <a:ext cx="4867551" cy="369332"/>
          </a:xfrm>
          <a:prstGeom prst="rect">
            <a:avLst/>
          </a:prstGeom>
          <a:noFill/>
        </p:spPr>
        <p:txBody>
          <a:bodyPr wrap="none" rtlCol="0">
            <a:spAutoFit/>
          </a:bodyPr>
          <a:lstStyle/>
          <a:p>
            <a:r>
              <a:rPr lang="en-US" dirty="0" smtClean="0"/>
              <a:t>Annual Summary (Responses to top 5 Categories)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47545142"/>
              </p:ext>
            </p:extLst>
          </p:nvPr>
        </p:nvGraphicFramePr>
        <p:xfrm>
          <a:off x="80518" y="2316130"/>
          <a:ext cx="5347595" cy="4539060"/>
        </p:xfrm>
        <a:graphic>
          <a:graphicData uri="http://schemas.openxmlformats.org/drawingml/2006/table">
            <a:tbl>
              <a:tblPr firstRow="1" bandRow="1">
                <a:tableStyleId>{5C22544A-7EE6-4342-B048-85BDC9FD1C3A}</a:tableStyleId>
              </a:tblPr>
              <a:tblGrid>
                <a:gridCol w="1782532"/>
                <a:gridCol w="832180"/>
                <a:gridCol w="2732883"/>
              </a:tblGrid>
              <a:tr h="588989">
                <a:tc>
                  <a:txBody>
                    <a:bodyPr/>
                    <a:lstStyle/>
                    <a:p>
                      <a:pPr algn="ctr"/>
                      <a:r>
                        <a:rPr lang="en-US" sz="1600" dirty="0" smtClean="0"/>
                        <a:t>Injury cause</a:t>
                      </a:r>
                      <a:endParaRPr lang="en-US" sz="1600" dirty="0"/>
                    </a:p>
                  </a:txBody>
                  <a:tcPr/>
                </a:tc>
                <a:tc>
                  <a:txBody>
                    <a:bodyPr/>
                    <a:lstStyle/>
                    <a:p>
                      <a:pPr algn="ctr"/>
                      <a:r>
                        <a:rPr lang="en-US" sz="1600" dirty="0" smtClean="0"/>
                        <a:t># of</a:t>
                      </a:r>
                    </a:p>
                    <a:p>
                      <a:pPr algn="ctr"/>
                      <a:r>
                        <a:rPr lang="en-US" sz="1600" dirty="0" smtClean="0"/>
                        <a:t>Events</a:t>
                      </a:r>
                      <a:endParaRPr lang="en-US" sz="1600" dirty="0"/>
                    </a:p>
                  </a:txBody>
                  <a:tcPr/>
                </a:tc>
                <a:tc>
                  <a:txBody>
                    <a:bodyPr/>
                    <a:lstStyle/>
                    <a:p>
                      <a:pPr algn="ctr"/>
                      <a:r>
                        <a:rPr lang="en-US" sz="1600" dirty="0" smtClean="0"/>
                        <a:t>Action taken </a:t>
                      </a:r>
                      <a:endParaRPr lang="en-US" sz="1600" dirty="0"/>
                    </a:p>
                  </a:txBody>
                  <a:tcPr/>
                </a:tc>
              </a:tr>
              <a:tr h="845165">
                <a:tc>
                  <a:txBody>
                    <a:bodyPr/>
                    <a:lstStyle/>
                    <a:p>
                      <a:r>
                        <a:rPr lang="en-US" sz="1600" dirty="0" smtClean="0"/>
                        <a:t>Behavior </a:t>
                      </a:r>
                      <a:endParaRPr lang="en-US" sz="1600" dirty="0"/>
                    </a:p>
                  </a:txBody>
                  <a:tcPr/>
                </a:tc>
                <a:tc>
                  <a:txBody>
                    <a:bodyPr/>
                    <a:lstStyle/>
                    <a:p>
                      <a:r>
                        <a:rPr lang="en-US" sz="1600" dirty="0" smtClean="0"/>
                        <a:t>27</a:t>
                      </a:r>
                      <a:endParaRPr lang="en-US" sz="1600" dirty="0"/>
                    </a:p>
                  </a:txBody>
                  <a:tcPr/>
                </a:tc>
                <a:tc>
                  <a:txBody>
                    <a:bodyPr/>
                    <a:lstStyle/>
                    <a:p>
                      <a:r>
                        <a:rPr lang="en-US" sz="1600" dirty="0" smtClean="0"/>
                        <a:t>WPS implemented Student Behavior Management System </a:t>
                      </a:r>
                      <a:endParaRPr lang="en-US" sz="1600" dirty="0"/>
                    </a:p>
                  </a:txBody>
                  <a:tcPr/>
                </a:tc>
              </a:tr>
              <a:tr h="845165">
                <a:tc>
                  <a:txBody>
                    <a:bodyPr/>
                    <a:lstStyle/>
                    <a:p>
                      <a:r>
                        <a:rPr lang="en-US" sz="1600" dirty="0" smtClean="0"/>
                        <a:t>Sports </a:t>
                      </a:r>
                      <a:endParaRPr lang="en-US" sz="1600" dirty="0"/>
                    </a:p>
                  </a:txBody>
                  <a:tcPr/>
                </a:tc>
                <a:tc>
                  <a:txBody>
                    <a:bodyPr/>
                    <a:lstStyle/>
                    <a:p>
                      <a:r>
                        <a:rPr lang="en-US" sz="1600" dirty="0" smtClean="0"/>
                        <a:t>25</a:t>
                      </a:r>
                      <a:endParaRPr lang="en-US" sz="1600" dirty="0"/>
                    </a:p>
                  </a:txBody>
                  <a:tcPr/>
                </a:tc>
                <a:tc>
                  <a:txBody>
                    <a:bodyPr/>
                    <a:lstStyle/>
                    <a:p>
                      <a:r>
                        <a:rPr lang="en-US" sz="1600" dirty="0" smtClean="0"/>
                        <a:t>Adequate follow</a:t>
                      </a:r>
                      <a:r>
                        <a:rPr lang="en-US" sz="1600" baseline="0" dirty="0" smtClean="0"/>
                        <a:t> up completed by athletics department for all sports related injuries</a:t>
                      </a:r>
                      <a:endParaRPr lang="en-US" sz="1600" dirty="0"/>
                    </a:p>
                  </a:txBody>
                  <a:tcPr/>
                </a:tc>
              </a:tr>
              <a:tr h="591616">
                <a:tc>
                  <a:txBody>
                    <a:bodyPr/>
                    <a:lstStyle/>
                    <a:p>
                      <a:r>
                        <a:rPr lang="en-US" sz="1600" dirty="0" smtClean="0"/>
                        <a:t>Careless</a:t>
                      </a:r>
                      <a:r>
                        <a:rPr lang="en-US" sz="1600" baseline="0" dirty="0" smtClean="0"/>
                        <a:t> </a:t>
                      </a:r>
                      <a:endParaRPr lang="en-US" sz="1600" dirty="0"/>
                    </a:p>
                  </a:txBody>
                  <a:tcPr/>
                </a:tc>
                <a:tc>
                  <a:txBody>
                    <a:bodyPr/>
                    <a:lstStyle/>
                    <a:p>
                      <a:r>
                        <a:rPr lang="en-US" sz="1600" dirty="0" smtClean="0"/>
                        <a:t>16</a:t>
                      </a:r>
                      <a:endParaRPr lang="en-US" sz="1600" dirty="0"/>
                    </a:p>
                  </a:txBody>
                  <a:tcPr/>
                </a:tc>
                <a:tc>
                  <a:txBody>
                    <a:bodyPr/>
                    <a:lstStyle/>
                    <a:p>
                      <a:r>
                        <a:rPr lang="en-US" sz="1600" dirty="0" smtClean="0"/>
                        <a:t>Enhanced</a:t>
                      </a:r>
                      <a:r>
                        <a:rPr lang="en-US" sz="1600" baseline="0" dirty="0" smtClean="0"/>
                        <a:t> problem areas with high visibility tape, removed potentially hazardous items </a:t>
                      </a:r>
                      <a:endParaRPr lang="en-US" sz="1600" dirty="0"/>
                    </a:p>
                  </a:txBody>
                  <a:tcPr/>
                </a:tc>
              </a:tr>
              <a:tr h="591616">
                <a:tc>
                  <a:txBody>
                    <a:bodyPr/>
                    <a:lstStyle/>
                    <a:p>
                      <a:r>
                        <a:rPr lang="en-US" sz="1600" dirty="0" smtClean="0"/>
                        <a:t>Trip/slip/fall  </a:t>
                      </a:r>
                      <a:endParaRPr lang="en-US" sz="1600" dirty="0"/>
                    </a:p>
                  </a:txBody>
                  <a:tcPr/>
                </a:tc>
                <a:tc>
                  <a:txBody>
                    <a:bodyPr/>
                    <a:lstStyle/>
                    <a:p>
                      <a:r>
                        <a:rPr lang="en-US" sz="1600" dirty="0" smtClean="0"/>
                        <a:t>12</a:t>
                      </a:r>
                      <a:endParaRPr lang="en-US" sz="1600" dirty="0"/>
                    </a:p>
                  </a:txBody>
                  <a:tcPr/>
                </a:tc>
                <a:tc>
                  <a:txBody>
                    <a:bodyPr/>
                    <a:lstStyle/>
                    <a:p>
                      <a:r>
                        <a:rPr lang="en-US" sz="1600" dirty="0" smtClean="0"/>
                        <a:t>Emails sent to staff, anti slip carpets/</a:t>
                      </a:r>
                      <a:r>
                        <a:rPr lang="en-US" sz="1600" baseline="0" dirty="0" smtClean="0"/>
                        <a:t> mats installed </a:t>
                      </a:r>
                      <a:endParaRPr lang="en-US" sz="1600" dirty="0"/>
                    </a:p>
                  </a:txBody>
                  <a:tcPr/>
                </a:tc>
              </a:tr>
              <a:tr h="845165">
                <a:tc>
                  <a:txBody>
                    <a:bodyPr/>
                    <a:lstStyle/>
                    <a:p>
                      <a:r>
                        <a:rPr lang="en-US" sz="1600" dirty="0" smtClean="0"/>
                        <a:t>Playground</a:t>
                      </a:r>
                    </a:p>
                    <a:p>
                      <a:r>
                        <a:rPr lang="en-US" sz="1600" dirty="0" smtClean="0"/>
                        <a:t>Equipment  </a:t>
                      </a:r>
                      <a:endParaRPr lang="en-US" sz="1600" dirty="0"/>
                    </a:p>
                  </a:txBody>
                  <a:tcPr/>
                </a:tc>
                <a:tc>
                  <a:txBody>
                    <a:bodyPr/>
                    <a:lstStyle/>
                    <a:p>
                      <a:r>
                        <a:rPr lang="en-US" sz="1600" dirty="0" smtClean="0"/>
                        <a:t>4</a:t>
                      </a:r>
                      <a:endParaRPr lang="en-US" sz="1600" dirty="0"/>
                    </a:p>
                  </a:txBody>
                  <a:tcPr/>
                </a:tc>
                <a:tc>
                  <a:txBody>
                    <a:bodyPr/>
                    <a:lstStyle/>
                    <a:p>
                      <a:r>
                        <a:rPr lang="en-US" sz="1600" dirty="0" smtClean="0"/>
                        <a:t>Monthly check sheet and Preventive maintenance  procedures created   </a:t>
                      </a:r>
                      <a:endParaRPr lang="en-US" sz="1600" dirty="0"/>
                    </a:p>
                  </a:txBody>
                  <a:tcPr/>
                </a:tc>
              </a:tr>
            </a:tbl>
          </a:graphicData>
        </a:graphic>
      </p:graphicFrame>
      <p:sp>
        <p:nvSpPr>
          <p:cNvPr id="9" name="TextBox 8"/>
          <p:cNvSpPr txBox="1"/>
          <p:nvPr/>
        </p:nvSpPr>
        <p:spPr>
          <a:xfrm>
            <a:off x="257577" y="600695"/>
            <a:ext cx="11436440" cy="1200329"/>
          </a:xfrm>
          <a:prstGeom prst="rect">
            <a:avLst/>
          </a:prstGeom>
          <a:noFill/>
        </p:spPr>
        <p:txBody>
          <a:bodyPr wrap="square" rtlCol="0">
            <a:spAutoFit/>
          </a:bodyPr>
          <a:lstStyle/>
          <a:p>
            <a:r>
              <a:rPr lang="en-US" dirty="0" smtClean="0"/>
              <a:t>There were a total of 92 student and staff injuries in the 16-17 school year (excluding June). The majority of the injuries </a:t>
            </a:r>
          </a:p>
          <a:p>
            <a:r>
              <a:rPr lang="en-US" dirty="0" smtClean="0"/>
              <a:t>were minor in nature resulting in minor cuts and bruises. There were a handful of more serious injuries that resulted </a:t>
            </a:r>
          </a:p>
          <a:p>
            <a:r>
              <a:rPr lang="en-US" dirty="0" smtClean="0"/>
              <a:t>in fractures and other types of injuries. Each injury regardless of the seriousness was investigated and corrective actions</a:t>
            </a:r>
          </a:p>
          <a:p>
            <a:r>
              <a:rPr lang="en-US" dirty="0" smtClean="0"/>
              <a:t> put in place when necessary.    </a:t>
            </a:r>
            <a:endParaRPr lang="en-US" dirty="0"/>
          </a:p>
        </p:txBody>
      </p:sp>
      <p:sp>
        <p:nvSpPr>
          <p:cNvPr id="11" name="TextBox 10"/>
          <p:cNvSpPr txBox="1"/>
          <p:nvPr/>
        </p:nvSpPr>
        <p:spPr>
          <a:xfrm>
            <a:off x="425795" y="176758"/>
            <a:ext cx="2921184" cy="400110"/>
          </a:xfrm>
          <a:prstGeom prst="rect">
            <a:avLst/>
          </a:prstGeom>
          <a:noFill/>
        </p:spPr>
        <p:txBody>
          <a:bodyPr wrap="none" rtlCol="0">
            <a:spAutoFit/>
          </a:bodyPr>
          <a:lstStyle/>
          <a:p>
            <a:r>
              <a:rPr lang="en-US" sz="2000" i="1" dirty="0" smtClean="0"/>
              <a:t>ANNUAL SUMMARY 16-17</a:t>
            </a:r>
            <a:endParaRPr lang="en-US" sz="2000" i="1" dirty="0"/>
          </a:p>
        </p:txBody>
      </p:sp>
      <p:sp>
        <p:nvSpPr>
          <p:cNvPr id="12" name="Rectangle 11"/>
          <p:cNvSpPr/>
          <p:nvPr/>
        </p:nvSpPr>
        <p:spPr>
          <a:xfrm>
            <a:off x="257576" y="576868"/>
            <a:ext cx="11205553" cy="1224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716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15286</TotalTime>
  <Words>728</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222</cp:revision>
  <cp:lastPrinted>2017-06-21T00:22:01Z</cp:lastPrinted>
  <dcterms:created xsi:type="dcterms:W3CDTF">2016-04-19T23:51:26Z</dcterms:created>
  <dcterms:modified xsi:type="dcterms:W3CDTF">2017-06-21T17:57:34Z</dcterms:modified>
</cp:coreProperties>
</file>